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71" r:id="rId2"/>
    <p:sldId id="261" r:id="rId3"/>
    <p:sldId id="272" r:id="rId4"/>
    <p:sldId id="257" r:id="rId5"/>
    <p:sldId id="273" r:id="rId6"/>
    <p:sldId id="265" r:id="rId7"/>
    <p:sldId id="274" r:id="rId8"/>
    <p:sldId id="277" r:id="rId9"/>
    <p:sldId id="282" r:id="rId10"/>
    <p:sldId id="263" r:id="rId11"/>
    <p:sldId id="278" r:id="rId12"/>
    <p:sldId id="279" r:id="rId13"/>
    <p:sldId id="280" r:id="rId14"/>
    <p:sldId id="276" r:id="rId15"/>
    <p:sldId id="275" r:id="rId16"/>
    <p:sldId id="281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4" autoAdjust="0"/>
    <p:restoredTop sz="94706" autoAdjust="0"/>
  </p:normalViewPr>
  <p:slideViewPr>
    <p:cSldViewPr snapToGrid="0">
      <p:cViewPr varScale="1">
        <p:scale>
          <a:sx n="24" d="100"/>
          <a:sy n="24" d="100"/>
        </p:scale>
        <p:origin x="18" y="109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A29113-7A70-4E0E-B036-871C49B835F1}" type="doc">
      <dgm:prSet loTypeId="urn:microsoft.com/office/officeart/2005/8/layout/hProcess6" loCatId="process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A6406C01-7E83-4650-8EF5-394419DCB348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/>
            <a:t>Step 1 Extract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2586B3BB-DA8B-42DF-AC9A-77CE21607FD0}" type="parTrans" cxnId="{4D956F8D-5727-488A-93AF-F33602655A44}">
      <dgm:prSet/>
      <dgm:spPr/>
      <dgm:t>
        <a:bodyPr/>
        <a:lstStyle/>
        <a:p>
          <a:endParaRPr lang="en-US"/>
        </a:p>
      </dgm:t>
    </dgm:pt>
    <dgm:pt modelId="{7C5B61F0-A4F6-4FCA-B552-36151F31051E}" type="sibTrans" cxnId="{4D956F8D-5727-488A-93AF-F33602655A44}">
      <dgm:prSet/>
      <dgm:spPr/>
      <dgm:t>
        <a:bodyPr/>
        <a:lstStyle/>
        <a:p>
          <a:endParaRPr lang="en-US"/>
        </a:p>
      </dgm:t>
    </dgm:pt>
    <dgm:pt modelId="{E4E9F0D0-FF23-4B59-9B97-973BCBE5DC65}">
      <dgm:prSet phldrT="[Text]"/>
      <dgm:spPr>
        <a:ln>
          <a:solidFill>
            <a:schemeClr val="bg1">
              <a:alpha val="90000"/>
            </a:schemeClr>
          </a:solidFill>
        </a:ln>
      </dgm:spPr>
      <dgm:t>
        <a:bodyPr/>
        <a:lstStyle/>
        <a:p>
          <a:r>
            <a:rPr lang="en-US" dirty="0"/>
            <a:t>Download data from Kaggle</a:t>
          </a:r>
        </a:p>
      </dgm:t>
      <dgm:extLst>
        <a:ext uri="{E40237B7-FDA0-4F09-8148-C483321AD2D9}">
          <dgm14:cNvPr xmlns:dgm14="http://schemas.microsoft.com/office/drawing/2010/diagram" id="0" name="" title="Step 1 - task description"/>
        </a:ext>
      </dgm:extLst>
    </dgm:pt>
    <dgm:pt modelId="{E9237435-F938-45D4-8BF4-6D5D4DFF850F}" type="parTrans" cxnId="{37A3A996-9723-4BDB-8959-9D9B7799BD9A}">
      <dgm:prSet/>
      <dgm:spPr/>
      <dgm:t>
        <a:bodyPr/>
        <a:lstStyle/>
        <a:p>
          <a:endParaRPr lang="en-US"/>
        </a:p>
      </dgm:t>
    </dgm:pt>
    <dgm:pt modelId="{D32B195A-7CAD-474B-B79C-BE4BB171E742}" type="sibTrans" cxnId="{37A3A996-9723-4BDB-8959-9D9B7799BD9A}">
      <dgm:prSet/>
      <dgm:spPr/>
      <dgm:t>
        <a:bodyPr/>
        <a:lstStyle/>
        <a:p>
          <a:endParaRPr lang="en-US"/>
        </a:p>
      </dgm:t>
    </dgm:pt>
    <dgm:pt modelId="{5D952622-A79E-41E4-BBC2-6212DEFFA91C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/>
            <a:t>Step 2 Transpose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10627A68-BE4B-4A4A-9EC9-4CFEF1E4DF39}" type="parTrans" cxnId="{A22BDB9A-90BB-4DA2-8850-00D4F1D3B898}">
      <dgm:prSet/>
      <dgm:spPr/>
      <dgm:t>
        <a:bodyPr/>
        <a:lstStyle/>
        <a:p>
          <a:endParaRPr lang="en-US"/>
        </a:p>
      </dgm:t>
    </dgm:pt>
    <dgm:pt modelId="{092BAEF3-D9F2-476B-9A0B-6F14CC814529}" type="sibTrans" cxnId="{A22BDB9A-90BB-4DA2-8850-00D4F1D3B898}">
      <dgm:prSet/>
      <dgm:spPr/>
      <dgm:t>
        <a:bodyPr/>
        <a:lstStyle/>
        <a:p>
          <a:endParaRPr lang="en-US"/>
        </a:p>
      </dgm:t>
    </dgm:pt>
    <dgm:pt modelId="{50706FFE-8A00-485D-9FF7-8D310692C602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/>
            <a:t>Step 3 Load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EF44BD91-19A4-424B-BA32-4A5492B6E40B}" type="parTrans" cxnId="{7599CECE-5293-4C57-A979-D096C99254C7}">
      <dgm:prSet/>
      <dgm:spPr/>
      <dgm:t>
        <a:bodyPr/>
        <a:lstStyle/>
        <a:p>
          <a:endParaRPr lang="en-US"/>
        </a:p>
      </dgm:t>
    </dgm:pt>
    <dgm:pt modelId="{CD03DFF4-D962-46D6-AFFA-2A87FD08403E}" type="sibTrans" cxnId="{7599CECE-5293-4C57-A979-D096C99254C7}">
      <dgm:prSet/>
      <dgm:spPr/>
      <dgm:t>
        <a:bodyPr/>
        <a:lstStyle/>
        <a:p>
          <a:endParaRPr lang="en-US"/>
        </a:p>
      </dgm:t>
    </dgm:pt>
    <dgm:pt modelId="{3A9B5D84-CB00-4BC9-ADB2-5CF832F36763}">
      <dgm:prSet phldrT="[Text]"/>
      <dgm:spPr>
        <a:ln>
          <a:solidFill>
            <a:schemeClr val="bg1">
              <a:alpha val="90000"/>
            </a:schemeClr>
          </a:solidFill>
        </a:ln>
      </dgm:spPr>
      <dgm:t>
        <a:bodyPr/>
        <a:lstStyle/>
        <a:p>
          <a:r>
            <a:rPr lang="en-US" dirty="0"/>
            <a:t>Visual Studio Code</a:t>
          </a:r>
        </a:p>
      </dgm:t>
      <dgm:extLst>
        <a:ext uri="{E40237B7-FDA0-4F09-8148-C483321AD2D9}">
          <dgm14:cNvPr xmlns:dgm14="http://schemas.microsoft.com/office/drawing/2010/diagram" id="0" name="" title="Step 3 - task description"/>
        </a:ext>
      </dgm:extLst>
    </dgm:pt>
    <dgm:pt modelId="{BD57EC4A-052D-4824-8820-064BAC997A9B}" type="parTrans" cxnId="{11A0AF47-4BCA-470E-92BF-7B388FFB0DE8}">
      <dgm:prSet/>
      <dgm:spPr/>
      <dgm:t>
        <a:bodyPr/>
        <a:lstStyle/>
        <a:p>
          <a:endParaRPr lang="en-US"/>
        </a:p>
      </dgm:t>
    </dgm:pt>
    <dgm:pt modelId="{98E878CF-4A49-4E76-BD23-AE7C5290BAFD}" type="sibTrans" cxnId="{11A0AF47-4BCA-470E-92BF-7B388FFB0DE8}">
      <dgm:prSet/>
      <dgm:spPr/>
      <dgm:t>
        <a:bodyPr/>
        <a:lstStyle/>
        <a:p>
          <a:endParaRPr lang="en-US"/>
        </a:p>
      </dgm:t>
    </dgm:pt>
    <dgm:pt modelId="{43935D28-2500-4755-829B-9DAF72A5D4FD}">
      <dgm:prSet phldrT="[Text]"/>
      <dgm:spPr>
        <a:ln>
          <a:solidFill>
            <a:schemeClr val="bg1">
              <a:alpha val="90000"/>
            </a:schemeClr>
          </a:solidFill>
        </a:ln>
      </dgm:spPr>
      <dgm:t>
        <a:bodyPr/>
        <a:lstStyle/>
        <a:p>
          <a:r>
            <a:rPr lang="en-US" dirty="0"/>
            <a:t>Quantify Columns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E4C8E401-1C29-4B61-9AD0-86358D858788}" type="parTrans" cxnId="{B80F7E94-58AB-4CBF-A62C-10A5C61CAF9B}">
      <dgm:prSet/>
      <dgm:spPr/>
      <dgm:t>
        <a:bodyPr/>
        <a:lstStyle/>
        <a:p>
          <a:endParaRPr lang="en-US"/>
        </a:p>
      </dgm:t>
    </dgm:pt>
    <dgm:pt modelId="{F76A9F9B-B3D4-4603-B7FB-41C0DE68C016}" type="sibTrans" cxnId="{B80F7E94-58AB-4CBF-A62C-10A5C61CAF9B}">
      <dgm:prSet/>
      <dgm:spPr/>
      <dgm:t>
        <a:bodyPr/>
        <a:lstStyle/>
        <a:p>
          <a:endParaRPr lang="en-US"/>
        </a:p>
      </dgm:t>
    </dgm:pt>
    <dgm:pt modelId="{8734DFB3-ADD8-4FD2-87D8-1981AA0ADD0B}" type="pres">
      <dgm:prSet presAssocID="{FBA29113-7A70-4E0E-B036-871C49B835F1}" presName="theList" presStyleCnt="0">
        <dgm:presLayoutVars>
          <dgm:dir/>
          <dgm:animLvl val="lvl"/>
          <dgm:resizeHandles val="exact"/>
        </dgm:presLayoutVars>
      </dgm:prSet>
      <dgm:spPr/>
    </dgm:pt>
    <dgm:pt modelId="{5C04AEFB-7132-4B28-A7D3-862245070A8D}" type="pres">
      <dgm:prSet presAssocID="{A6406C01-7E83-4650-8EF5-394419DCB348}" presName="compNode" presStyleCnt="0"/>
      <dgm:spPr/>
    </dgm:pt>
    <dgm:pt modelId="{358F74AC-FC7D-465B-BD12-B6CCC00F3D29}" type="pres">
      <dgm:prSet presAssocID="{A6406C01-7E83-4650-8EF5-394419DCB348}" presName="noGeometry" presStyleCnt="0"/>
      <dgm:spPr/>
    </dgm:pt>
    <dgm:pt modelId="{610B5FFC-C0C9-444C-9F7A-14D1B54F604D}" type="pres">
      <dgm:prSet presAssocID="{A6406C01-7E83-4650-8EF5-394419DCB348}" presName="childTextVisible" presStyleLbl="bgAccFollowNode1" presStyleIdx="0" presStyleCnt="3" custLinFactNeighborY="-627">
        <dgm:presLayoutVars>
          <dgm:bulletEnabled val="1"/>
        </dgm:presLayoutVars>
      </dgm:prSet>
      <dgm:spPr/>
    </dgm:pt>
    <dgm:pt modelId="{FB705FC1-639E-4064-8E9A-A79870DE5273}" type="pres">
      <dgm:prSet presAssocID="{A6406C01-7E83-4650-8EF5-394419DCB348}" presName="childTextHidden" presStyleLbl="bgAccFollowNode1" presStyleIdx="0" presStyleCnt="3"/>
      <dgm:spPr/>
    </dgm:pt>
    <dgm:pt modelId="{47DA5750-48DC-4E4F-815D-0B05DBC30DAB}" type="pres">
      <dgm:prSet presAssocID="{A6406C01-7E83-4650-8EF5-394419DCB348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6319C676-A7DE-4777-9BB4-3B6D30ED3F5C}" type="pres">
      <dgm:prSet presAssocID="{A6406C01-7E83-4650-8EF5-394419DCB348}" presName="aSpace" presStyleCnt="0"/>
      <dgm:spPr/>
    </dgm:pt>
    <dgm:pt modelId="{CA708D38-D093-4C16-A955-CF2CAC7F0A99}" type="pres">
      <dgm:prSet presAssocID="{5D952622-A79E-41E4-BBC2-6212DEFFA91C}" presName="compNode" presStyleCnt="0"/>
      <dgm:spPr/>
    </dgm:pt>
    <dgm:pt modelId="{6F3066E9-E96F-489D-8A4B-6D55FBE389F2}" type="pres">
      <dgm:prSet presAssocID="{5D952622-A79E-41E4-BBC2-6212DEFFA91C}" presName="noGeometry" presStyleCnt="0"/>
      <dgm:spPr/>
    </dgm:pt>
    <dgm:pt modelId="{00D2DC2C-7CA2-4A4B-B66D-3DDCAB7DC8E9}" type="pres">
      <dgm:prSet presAssocID="{5D952622-A79E-41E4-BBC2-6212DEFFA91C}" presName="childTextVisible" presStyleLbl="bgAccFollowNode1" presStyleIdx="1" presStyleCnt="3">
        <dgm:presLayoutVars>
          <dgm:bulletEnabled val="1"/>
        </dgm:presLayoutVars>
      </dgm:prSet>
      <dgm:spPr/>
    </dgm:pt>
    <dgm:pt modelId="{072FB640-0A28-40E8-9C0C-86BAF45C6EF0}" type="pres">
      <dgm:prSet presAssocID="{5D952622-A79E-41E4-BBC2-6212DEFFA91C}" presName="childTextHidden" presStyleLbl="bgAccFollowNode1" presStyleIdx="1" presStyleCnt="3"/>
      <dgm:spPr/>
    </dgm:pt>
    <dgm:pt modelId="{EE8733A1-7662-4D0A-B39E-2218596CC81C}" type="pres">
      <dgm:prSet presAssocID="{5D952622-A79E-41E4-BBC2-6212DEFFA91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E0D7C734-E391-436F-996C-E60442F50A17}" type="pres">
      <dgm:prSet presAssocID="{5D952622-A79E-41E4-BBC2-6212DEFFA91C}" presName="aSpace" presStyleCnt="0"/>
      <dgm:spPr/>
    </dgm:pt>
    <dgm:pt modelId="{E8F3A685-8F9F-4BAC-8C8B-A1DE5AA41F3A}" type="pres">
      <dgm:prSet presAssocID="{50706FFE-8A00-485D-9FF7-8D310692C602}" presName="compNode" presStyleCnt="0"/>
      <dgm:spPr/>
    </dgm:pt>
    <dgm:pt modelId="{84BFA617-6CAF-4DA9-A086-82BCA61093BE}" type="pres">
      <dgm:prSet presAssocID="{50706FFE-8A00-485D-9FF7-8D310692C602}" presName="noGeometry" presStyleCnt="0"/>
      <dgm:spPr/>
    </dgm:pt>
    <dgm:pt modelId="{4BF699B1-BE15-42D1-9784-AA33CF29870E}" type="pres">
      <dgm:prSet presAssocID="{50706FFE-8A00-485D-9FF7-8D310692C602}" presName="childTextVisible" presStyleLbl="bgAccFollowNode1" presStyleIdx="2" presStyleCnt="3" custLinFactNeighborX="189">
        <dgm:presLayoutVars>
          <dgm:bulletEnabled val="1"/>
        </dgm:presLayoutVars>
      </dgm:prSet>
      <dgm:spPr/>
    </dgm:pt>
    <dgm:pt modelId="{F0925EF4-86E2-4748-BA70-94AAF55AB064}" type="pres">
      <dgm:prSet presAssocID="{50706FFE-8A00-485D-9FF7-8D310692C602}" presName="childTextHidden" presStyleLbl="bgAccFollowNode1" presStyleIdx="2" presStyleCnt="3"/>
      <dgm:spPr/>
    </dgm:pt>
    <dgm:pt modelId="{78E9A4E4-18A9-4B73-8007-A63A71C71937}" type="pres">
      <dgm:prSet presAssocID="{50706FFE-8A00-485D-9FF7-8D310692C602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99E34304-5770-4691-A3EE-6A7C8B9ACD53}" type="presOf" srcId="{E4E9F0D0-FF23-4B59-9B97-973BCBE5DC65}" destId="{610B5FFC-C0C9-444C-9F7A-14D1B54F604D}" srcOrd="0" destOrd="0" presId="urn:microsoft.com/office/officeart/2005/8/layout/hProcess6"/>
    <dgm:cxn modelId="{81ACEA16-295B-4802-A889-1DC375F525AB}" type="presOf" srcId="{A6406C01-7E83-4650-8EF5-394419DCB348}" destId="{47DA5750-48DC-4E4F-815D-0B05DBC30DAB}" srcOrd="0" destOrd="0" presId="urn:microsoft.com/office/officeart/2005/8/layout/hProcess6"/>
    <dgm:cxn modelId="{130B0544-2388-4104-A721-8D29E7C77420}" type="presOf" srcId="{5D952622-A79E-41E4-BBC2-6212DEFFA91C}" destId="{EE8733A1-7662-4D0A-B39E-2218596CC81C}" srcOrd="0" destOrd="0" presId="urn:microsoft.com/office/officeart/2005/8/layout/hProcess6"/>
    <dgm:cxn modelId="{31498E67-CEA0-4571-B7AB-26A2113144F6}" type="presOf" srcId="{FBA29113-7A70-4E0E-B036-871C49B835F1}" destId="{8734DFB3-ADD8-4FD2-87D8-1981AA0ADD0B}" srcOrd="0" destOrd="0" presId="urn:microsoft.com/office/officeart/2005/8/layout/hProcess6"/>
    <dgm:cxn modelId="{11A0AF47-4BCA-470E-92BF-7B388FFB0DE8}" srcId="{50706FFE-8A00-485D-9FF7-8D310692C602}" destId="{3A9B5D84-CB00-4BC9-ADB2-5CF832F36763}" srcOrd="0" destOrd="0" parTransId="{BD57EC4A-052D-4824-8820-064BAC997A9B}" sibTransId="{98E878CF-4A49-4E76-BD23-AE7C5290BAFD}"/>
    <dgm:cxn modelId="{019AA969-1A2B-48C0-B7C9-005E817BC2CB}" type="presOf" srcId="{E4E9F0D0-FF23-4B59-9B97-973BCBE5DC65}" destId="{FB705FC1-639E-4064-8E9A-A79870DE5273}" srcOrd="1" destOrd="0" presId="urn:microsoft.com/office/officeart/2005/8/layout/hProcess6"/>
    <dgm:cxn modelId="{F36BB86E-E9BB-4DBF-9DFE-F8050046ED1F}" type="presOf" srcId="{3A9B5D84-CB00-4BC9-ADB2-5CF832F36763}" destId="{4BF699B1-BE15-42D1-9784-AA33CF29870E}" srcOrd="0" destOrd="0" presId="urn:microsoft.com/office/officeart/2005/8/layout/hProcess6"/>
    <dgm:cxn modelId="{BA539253-48E3-447C-8770-C31D10399C4A}" type="presOf" srcId="{50706FFE-8A00-485D-9FF7-8D310692C602}" destId="{78E9A4E4-18A9-4B73-8007-A63A71C71937}" srcOrd="0" destOrd="0" presId="urn:microsoft.com/office/officeart/2005/8/layout/hProcess6"/>
    <dgm:cxn modelId="{D2E26D7D-A939-4166-987B-3E9E5A080266}" type="presOf" srcId="{3A9B5D84-CB00-4BC9-ADB2-5CF832F36763}" destId="{F0925EF4-86E2-4748-BA70-94AAF55AB064}" srcOrd="1" destOrd="0" presId="urn:microsoft.com/office/officeart/2005/8/layout/hProcess6"/>
    <dgm:cxn modelId="{4D956F8D-5727-488A-93AF-F33602655A44}" srcId="{FBA29113-7A70-4E0E-B036-871C49B835F1}" destId="{A6406C01-7E83-4650-8EF5-394419DCB348}" srcOrd="0" destOrd="0" parTransId="{2586B3BB-DA8B-42DF-AC9A-77CE21607FD0}" sibTransId="{7C5B61F0-A4F6-4FCA-B552-36151F31051E}"/>
    <dgm:cxn modelId="{B80F7E94-58AB-4CBF-A62C-10A5C61CAF9B}" srcId="{5D952622-A79E-41E4-BBC2-6212DEFFA91C}" destId="{43935D28-2500-4755-829B-9DAF72A5D4FD}" srcOrd="0" destOrd="0" parTransId="{E4C8E401-1C29-4B61-9AD0-86358D858788}" sibTransId="{F76A9F9B-B3D4-4603-B7FB-41C0DE68C016}"/>
    <dgm:cxn modelId="{37A3A996-9723-4BDB-8959-9D9B7799BD9A}" srcId="{A6406C01-7E83-4650-8EF5-394419DCB348}" destId="{E4E9F0D0-FF23-4B59-9B97-973BCBE5DC65}" srcOrd="0" destOrd="0" parTransId="{E9237435-F938-45D4-8BF4-6D5D4DFF850F}" sibTransId="{D32B195A-7CAD-474B-B79C-BE4BB171E742}"/>
    <dgm:cxn modelId="{A22BDB9A-90BB-4DA2-8850-00D4F1D3B898}" srcId="{FBA29113-7A70-4E0E-B036-871C49B835F1}" destId="{5D952622-A79E-41E4-BBC2-6212DEFFA91C}" srcOrd="1" destOrd="0" parTransId="{10627A68-BE4B-4A4A-9EC9-4CFEF1E4DF39}" sibTransId="{092BAEF3-D9F2-476B-9A0B-6F14CC814529}"/>
    <dgm:cxn modelId="{702071A7-963B-4CEB-B34A-AB63AA4203CA}" type="presOf" srcId="{43935D28-2500-4755-829B-9DAF72A5D4FD}" destId="{072FB640-0A28-40E8-9C0C-86BAF45C6EF0}" srcOrd="1" destOrd="0" presId="urn:microsoft.com/office/officeart/2005/8/layout/hProcess6"/>
    <dgm:cxn modelId="{7599CECE-5293-4C57-A979-D096C99254C7}" srcId="{FBA29113-7A70-4E0E-B036-871C49B835F1}" destId="{50706FFE-8A00-485D-9FF7-8D310692C602}" srcOrd="2" destOrd="0" parTransId="{EF44BD91-19A4-424B-BA32-4A5492B6E40B}" sibTransId="{CD03DFF4-D962-46D6-AFFA-2A87FD08403E}"/>
    <dgm:cxn modelId="{2464B7D4-98E3-46B4-A7CC-98EAD8242FF2}" type="presOf" srcId="{43935D28-2500-4755-829B-9DAF72A5D4FD}" destId="{00D2DC2C-7CA2-4A4B-B66D-3DDCAB7DC8E9}" srcOrd="0" destOrd="0" presId="urn:microsoft.com/office/officeart/2005/8/layout/hProcess6"/>
    <dgm:cxn modelId="{FF0D50D3-9477-4407-8F44-B60B9728DED7}" type="presParOf" srcId="{8734DFB3-ADD8-4FD2-87D8-1981AA0ADD0B}" destId="{5C04AEFB-7132-4B28-A7D3-862245070A8D}" srcOrd="0" destOrd="0" presId="urn:microsoft.com/office/officeart/2005/8/layout/hProcess6"/>
    <dgm:cxn modelId="{126CE751-65CF-4E60-902C-2D0B01478834}" type="presParOf" srcId="{5C04AEFB-7132-4B28-A7D3-862245070A8D}" destId="{358F74AC-FC7D-465B-BD12-B6CCC00F3D29}" srcOrd="0" destOrd="0" presId="urn:microsoft.com/office/officeart/2005/8/layout/hProcess6"/>
    <dgm:cxn modelId="{C6915109-771C-43AE-A4C7-A411D8E5978F}" type="presParOf" srcId="{5C04AEFB-7132-4B28-A7D3-862245070A8D}" destId="{610B5FFC-C0C9-444C-9F7A-14D1B54F604D}" srcOrd="1" destOrd="0" presId="urn:microsoft.com/office/officeart/2005/8/layout/hProcess6"/>
    <dgm:cxn modelId="{954FE73F-9595-47D0-9AB9-6EB7EDC39F8E}" type="presParOf" srcId="{5C04AEFB-7132-4B28-A7D3-862245070A8D}" destId="{FB705FC1-639E-4064-8E9A-A79870DE5273}" srcOrd="2" destOrd="0" presId="urn:microsoft.com/office/officeart/2005/8/layout/hProcess6"/>
    <dgm:cxn modelId="{362B7B1C-776A-481A-B10E-B2136C044DB5}" type="presParOf" srcId="{5C04AEFB-7132-4B28-A7D3-862245070A8D}" destId="{47DA5750-48DC-4E4F-815D-0B05DBC30DAB}" srcOrd="3" destOrd="0" presId="urn:microsoft.com/office/officeart/2005/8/layout/hProcess6"/>
    <dgm:cxn modelId="{AB361918-49A4-4458-A6B4-A38162139DB4}" type="presParOf" srcId="{8734DFB3-ADD8-4FD2-87D8-1981AA0ADD0B}" destId="{6319C676-A7DE-4777-9BB4-3B6D30ED3F5C}" srcOrd="1" destOrd="0" presId="urn:microsoft.com/office/officeart/2005/8/layout/hProcess6"/>
    <dgm:cxn modelId="{3E32ED31-FAFA-41FB-A502-0C9269827B55}" type="presParOf" srcId="{8734DFB3-ADD8-4FD2-87D8-1981AA0ADD0B}" destId="{CA708D38-D093-4C16-A955-CF2CAC7F0A99}" srcOrd="2" destOrd="0" presId="urn:microsoft.com/office/officeart/2005/8/layout/hProcess6"/>
    <dgm:cxn modelId="{38B5F8BF-C6A8-4D51-8681-B847070CD1C0}" type="presParOf" srcId="{CA708D38-D093-4C16-A955-CF2CAC7F0A99}" destId="{6F3066E9-E96F-489D-8A4B-6D55FBE389F2}" srcOrd="0" destOrd="0" presId="urn:microsoft.com/office/officeart/2005/8/layout/hProcess6"/>
    <dgm:cxn modelId="{B873A9F4-217E-473A-8D65-14527890AC34}" type="presParOf" srcId="{CA708D38-D093-4C16-A955-CF2CAC7F0A99}" destId="{00D2DC2C-7CA2-4A4B-B66D-3DDCAB7DC8E9}" srcOrd="1" destOrd="0" presId="urn:microsoft.com/office/officeart/2005/8/layout/hProcess6"/>
    <dgm:cxn modelId="{F573A08D-1388-4362-9D10-155655876363}" type="presParOf" srcId="{CA708D38-D093-4C16-A955-CF2CAC7F0A99}" destId="{072FB640-0A28-40E8-9C0C-86BAF45C6EF0}" srcOrd="2" destOrd="0" presId="urn:microsoft.com/office/officeart/2005/8/layout/hProcess6"/>
    <dgm:cxn modelId="{7ADF5CCF-F26A-45B5-9692-98B07AFD46A1}" type="presParOf" srcId="{CA708D38-D093-4C16-A955-CF2CAC7F0A99}" destId="{EE8733A1-7662-4D0A-B39E-2218596CC81C}" srcOrd="3" destOrd="0" presId="urn:microsoft.com/office/officeart/2005/8/layout/hProcess6"/>
    <dgm:cxn modelId="{985C18C8-95A3-4479-821C-610A2BAFFFF3}" type="presParOf" srcId="{8734DFB3-ADD8-4FD2-87D8-1981AA0ADD0B}" destId="{E0D7C734-E391-436F-996C-E60442F50A17}" srcOrd="3" destOrd="0" presId="urn:microsoft.com/office/officeart/2005/8/layout/hProcess6"/>
    <dgm:cxn modelId="{951CD7FA-A9B4-463F-BD0D-452C521FF523}" type="presParOf" srcId="{8734DFB3-ADD8-4FD2-87D8-1981AA0ADD0B}" destId="{E8F3A685-8F9F-4BAC-8C8B-A1DE5AA41F3A}" srcOrd="4" destOrd="0" presId="urn:microsoft.com/office/officeart/2005/8/layout/hProcess6"/>
    <dgm:cxn modelId="{E08D8862-B273-4AA6-9A90-754366CE4945}" type="presParOf" srcId="{E8F3A685-8F9F-4BAC-8C8B-A1DE5AA41F3A}" destId="{84BFA617-6CAF-4DA9-A086-82BCA61093BE}" srcOrd="0" destOrd="0" presId="urn:microsoft.com/office/officeart/2005/8/layout/hProcess6"/>
    <dgm:cxn modelId="{69392B4C-2A7B-41A4-A48C-35E312A6434A}" type="presParOf" srcId="{E8F3A685-8F9F-4BAC-8C8B-A1DE5AA41F3A}" destId="{4BF699B1-BE15-42D1-9784-AA33CF29870E}" srcOrd="1" destOrd="0" presId="urn:microsoft.com/office/officeart/2005/8/layout/hProcess6"/>
    <dgm:cxn modelId="{29F5DEAB-A9C8-47F8-A089-1585C323795A}" type="presParOf" srcId="{E8F3A685-8F9F-4BAC-8C8B-A1DE5AA41F3A}" destId="{F0925EF4-86E2-4748-BA70-94AAF55AB064}" srcOrd="2" destOrd="0" presId="urn:microsoft.com/office/officeart/2005/8/layout/hProcess6"/>
    <dgm:cxn modelId="{E9A57A1B-DDAF-4905-B46C-246DB5E9FB2A}" type="presParOf" srcId="{E8F3A685-8F9F-4BAC-8C8B-A1DE5AA41F3A}" destId="{78E9A4E4-18A9-4B73-8007-A63A71C71937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B5FFC-C0C9-444C-9F7A-14D1B54F604D}">
      <dsp:nvSpPr>
        <dsp:cNvPr id="0" name=""/>
        <dsp:cNvSpPr/>
      </dsp:nvSpPr>
      <dsp:spPr>
        <a:xfrm>
          <a:off x="623515" y="809567"/>
          <a:ext cx="2475309" cy="2163731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12700" rIns="254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Download data from Kaggle</a:t>
          </a:r>
        </a:p>
      </dsp:txBody>
      <dsp:txXfrm>
        <a:off x="1242342" y="1134127"/>
        <a:ext cx="1206713" cy="1514611"/>
      </dsp:txXfrm>
    </dsp:sp>
    <dsp:sp modelId="{47DA5750-48DC-4E4F-815D-0B05DBC30DAB}">
      <dsp:nvSpPr>
        <dsp:cNvPr id="0" name=""/>
        <dsp:cNvSpPr/>
      </dsp:nvSpPr>
      <dsp:spPr>
        <a:xfrm>
          <a:off x="4688" y="1286172"/>
          <a:ext cx="1237654" cy="123765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1 Extract</a:t>
          </a:r>
        </a:p>
      </dsp:txBody>
      <dsp:txXfrm>
        <a:off x="185938" y="1467422"/>
        <a:ext cx="875154" cy="875154"/>
      </dsp:txXfrm>
    </dsp:sp>
    <dsp:sp modelId="{00D2DC2C-7CA2-4A4B-B66D-3DDCAB7DC8E9}">
      <dsp:nvSpPr>
        <dsp:cNvPr id="0" name=""/>
        <dsp:cNvSpPr/>
      </dsp:nvSpPr>
      <dsp:spPr>
        <a:xfrm>
          <a:off x="3872358" y="823134"/>
          <a:ext cx="2475309" cy="2163731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12700" rIns="254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Quantify Columns</a:t>
          </a:r>
        </a:p>
      </dsp:txBody>
      <dsp:txXfrm>
        <a:off x="4491186" y="1147694"/>
        <a:ext cx="1206713" cy="1514611"/>
      </dsp:txXfrm>
    </dsp:sp>
    <dsp:sp modelId="{EE8733A1-7662-4D0A-B39E-2218596CC81C}">
      <dsp:nvSpPr>
        <dsp:cNvPr id="0" name=""/>
        <dsp:cNvSpPr/>
      </dsp:nvSpPr>
      <dsp:spPr>
        <a:xfrm>
          <a:off x="3253531" y="1286172"/>
          <a:ext cx="1237654" cy="123765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2 Transpose</a:t>
          </a:r>
        </a:p>
      </dsp:txBody>
      <dsp:txXfrm>
        <a:off x="3434781" y="1467422"/>
        <a:ext cx="875154" cy="875154"/>
      </dsp:txXfrm>
    </dsp:sp>
    <dsp:sp modelId="{4BF699B1-BE15-42D1-9784-AA33CF29870E}">
      <dsp:nvSpPr>
        <dsp:cNvPr id="0" name=""/>
        <dsp:cNvSpPr/>
      </dsp:nvSpPr>
      <dsp:spPr>
        <a:xfrm>
          <a:off x="7125880" y="823134"/>
          <a:ext cx="2475309" cy="2163731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alpha val="9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12700" rIns="254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Visual Studio Code</a:t>
          </a:r>
        </a:p>
      </dsp:txBody>
      <dsp:txXfrm>
        <a:off x="7744708" y="1147694"/>
        <a:ext cx="1206713" cy="1514611"/>
      </dsp:txXfrm>
    </dsp:sp>
    <dsp:sp modelId="{78E9A4E4-18A9-4B73-8007-A63A71C71937}">
      <dsp:nvSpPr>
        <dsp:cNvPr id="0" name=""/>
        <dsp:cNvSpPr/>
      </dsp:nvSpPr>
      <dsp:spPr>
        <a:xfrm>
          <a:off x="6502375" y="1286172"/>
          <a:ext cx="1237654" cy="123765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3 Load</a:t>
          </a:r>
        </a:p>
      </dsp:txBody>
      <dsp:txXfrm>
        <a:off x="6683625" y="1467422"/>
        <a:ext cx="875154" cy="8751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jpeg>
</file>

<file path=ppt/media/image3.gif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70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7/10/2019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7/10/2019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7/10/2019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7/10/2019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7/10/2019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7/10/2019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7/10/2019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7/10/2019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7/10/2019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tionary.org/wiki/diamant" TargetMode="External"/><Relationship Id="rId5" Type="http://schemas.openxmlformats.org/officeDocument/2006/relationships/image" Target="../media/image3.gif"/><Relationship Id="rId4" Type="http://schemas.openxmlformats.org/officeDocument/2006/relationships/hyperlink" Target="http://booyaso.tistory.com/262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dornme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://jantsuu.deviantart.com/art/Diamonds-are-Forever-275374376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46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6" y="288700"/>
            <a:ext cx="3146612" cy="692935"/>
          </a:xfrm>
        </p:spPr>
        <p:txBody>
          <a:bodyPr/>
          <a:lstStyle/>
          <a:p>
            <a:r>
              <a:rPr lang="en-US" dirty="0"/>
              <a:t>TRANSPOSE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74715-257C-466C-8FE3-AFF794435E49}"/>
              </a:ext>
            </a:extLst>
          </p:cNvPr>
          <p:cNvSpPr txBox="1"/>
          <p:nvPr/>
        </p:nvSpPr>
        <p:spPr>
          <a:xfrm>
            <a:off x="2819400" y="2649071"/>
            <a:ext cx="1847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3F63B6-29F4-4B8E-BD47-5448839AC4D8}"/>
              </a:ext>
            </a:extLst>
          </p:cNvPr>
          <p:cNvSpPr/>
          <p:nvPr/>
        </p:nvSpPr>
        <p:spPr>
          <a:xfrm>
            <a:off x="1066800" y="1816337"/>
            <a:ext cx="6096000" cy="248580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lvl="0" indent="-228600" fontAlgn="base">
              <a:lnSpc>
                <a:spcPct val="90000"/>
              </a:lnSpc>
              <a:spcBef>
                <a:spcPts val="1400"/>
              </a:spcBef>
              <a:buClr>
                <a:srgbClr val="D15A3E">
                  <a:lumMod val="75000"/>
                </a:srgbClr>
              </a:buClr>
              <a:buSzPct val="100000"/>
              <a:buFont typeface="Arial" pitchFamily="34" charset="0"/>
              <a:buChar char="▪"/>
            </a:pPr>
            <a:r>
              <a:rPr lang="en-US" dirty="0">
                <a:solidFill>
                  <a:srgbClr val="2D2E2D"/>
                </a:solidFill>
              </a:rPr>
              <a:t>Dropped ID</a:t>
            </a:r>
          </a:p>
          <a:p>
            <a:pPr marL="228600" lvl="0" indent="-228600" fontAlgn="base">
              <a:lnSpc>
                <a:spcPct val="90000"/>
              </a:lnSpc>
              <a:spcBef>
                <a:spcPts val="1400"/>
              </a:spcBef>
              <a:buClr>
                <a:srgbClr val="D15A3E">
                  <a:lumMod val="75000"/>
                </a:srgbClr>
              </a:buClr>
              <a:buSzPct val="100000"/>
              <a:buFont typeface="Arial" pitchFamily="34" charset="0"/>
              <a:buChar char="▪"/>
            </a:pPr>
            <a:r>
              <a:rPr lang="en-US" dirty="0">
                <a:solidFill>
                  <a:srgbClr val="2D2E2D"/>
                </a:solidFill>
              </a:rPr>
              <a:t>Gave numerical value</a:t>
            </a:r>
          </a:p>
          <a:p>
            <a:pPr marL="685800" lvl="1" indent="-228600" fontAlgn="base">
              <a:lnSpc>
                <a:spcPct val="90000"/>
              </a:lnSpc>
              <a:spcBef>
                <a:spcPts val="1400"/>
              </a:spcBef>
              <a:buClr>
                <a:srgbClr val="D15A3E">
                  <a:lumMod val="75000"/>
                </a:srgbClr>
              </a:buClr>
              <a:buSzPct val="100000"/>
              <a:buFont typeface="Arial" pitchFamily="34" charset="0"/>
              <a:buChar char="▪"/>
            </a:pPr>
            <a:r>
              <a:rPr lang="en-US" dirty="0">
                <a:solidFill>
                  <a:srgbClr val="2D2E2D"/>
                </a:solidFill>
              </a:rPr>
              <a:t>Cut 1 to 5 </a:t>
            </a:r>
          </a:p>
          <a:p>
            <a:pPr marL="685800" lvl="1" indent="-228600" fontAlgn="base">
              <a:lnSpc>
                <a:spcPct val="90000"/>
              </a:lnSpc>
              <a:spcBef>
                <a:spcPts val="1400"/>
              </a:spcBef>
              <a:buClr>
                <a:srgbClr val="D15A3E">
                  <a:lumMod val="75000"/>
                </a:srgbClr>
              </a:buClr>
              <a:buSzPct val="100000"/>
              <a:buFont typeface="Arial" pitchFamily="34" charset="0"/>
              <a:buChar char="▪"/>
            </a:pPr>
            <a:r>
              <a:rPr lang="en-US" dirty="0">
                <a:solidFill>
                  <a:srgbClr val="2D2E2D"/>
                </a:solidFill>
              </a:rPr>
              <a:t>Color 1 to 7 </a:t>
            </a:r>
          </a:p>
          <a:p>
            <a:pPr marL="685800" lvl="1" indent="-228600" fontAlgn="base">
              <a:lnSpc>
                <a:spcPct val="90000"/>
              </a:lnSpc>
              <a:spcBef>
                <a:spcPts val="1400"/>
              </a:spcBef>
              <a:buClr>
                <a:srgbClr val="D15A3E">
                  <a:lumMod val="75000"/>
                </a:srgbClr>
              </a:buClr>
              <a:buSzPct val="100000"/>
              <a:buFont typeface="Arial" pitchFamily="34" charset="0"/>
              <a:buChar char="▪"/>
            </a:pPr>
            <a:r>
              <a:rPr lang="en-US" dirty="0">
                <a:solidFill>
                  <a:srgbClr val="2D2E2D"/>
                </a:solidFill>
              </a:rPr>
              <a:t>Clarity 1 to 8</a:t>
            </a:r>
          </a:p>
          <a:p>
            <a:pPr marL="228600" lvl="0" indent="-228600" fontAlgn="base">
              <a:lnSpc>
                <a:spcPct val="90000"/>
              </a:lnSpc>
              <a:spcBef>
                <a:spcPts val="1400"/>
              </a:spcBef>
              <a:buClr>
                <a:srgbClr val="D15A3E">
                  <a:lumMod val="75000"/>
                </a:srgbClr>
              </a:buClr>
              <a:buSzPct val="100000"/>
              <a:buFont typeface="Arial" pitchFamily="34" charset="0"/>
              <a:buChar char="▪"/>
            </a:pPr>
            <a:r>
              <a:rPr lang="en-US" dirty="0">
                <a:solidFill>
                  <a:srgbClr val="2D2E2D"/>
                </a:solidFill>
              </a:rPr>
              <a:t>Removed samples with zero values</a:t>
            </a:r>
          </a:p>
        </p:txBody>
      </p:sp>
    </p:spTree>
    <p:extLst>
      <p:ext uri="{BB962C8B-B14F-4D97-AF65-F5344CB8AC3E}">
        <p14:creationId xmlns:p14="http://schemas.microsoft.com/office/powerpoint/2010/main" val="247509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6" y="288700"/>
            <a:ext cx="3146612" cy="692935"/>
          </a:xfrm>
        </p:spPr>
        <p:txBody>
          <a:bodyPr/>
          <a:lstStyle/>
          <a:p>
            <a:r>
              <a:rPr lang="en-US" dirty="0"/>
              <a:t>LOAD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A6CAEA-D7D9-4BE1-A662-8C905F678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139" y="2057085"/>
            <a:ext cx="7153555" cy="326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40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Machine Learning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95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5" y="288700"/>
            <a:ext cx="8014447" cy="692935"/>
          </a:xfrm>
        </p:spPr>
        <p:txBody>
          <a:bodyPr>
            <a:normAutofit fontScale="90000"/>
          </a:bodyPr>
          <a:lstStyle/>
          <a:p>
            <a:r>
              <a:rPr lang="en-US" dirty="0"/>
              <a:t>CLASSIFICATION ALGORITHMS w/ Python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D1CD07-E863-4BFB-8CD5-0F11ECE17FC7}"/>
              </a:ext>
            </a:extLst>
          </p:cNvPr>
          <p:cNvSpPr txBox="1"/>
          <p:nvPr/>
        </p:nvSpPr>
        <p:spPr>
          <a:xfrm>
            <a:off x="2855259" y="1900518"/>
            <a:ext cx="33348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on Trained Model</a:t>
            </a:r>
          </a:p>
          <a:p>
            <a:endParaRPr lang="en-US" dirty="0"/>
          </a:p>
          <a:p>
            <a:r>
              <a:rPr lang="en-US" dirty="0"/>
              <a:t>Data on Predicted model</a:t>
            </a:r>
          </a:p>
          <a:p>
            <a:r>
              <a:rPr lang="en-US" dirty="0"/>
              <a:t>Accuracy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2298C5-4DA1-4DD2-A451-18D10FE7087B}"/>
              </a:ext>
            </a:extLst>
          </p:cNvPr>
          <p:cNvSpPr txBox="1"/>
          <p:nvPr/>
        </p:nvSpPr>
        <p:spPr>
          <a:xfrm>
            <a:off x="4701988" y="4043082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Show code/graphs</a:t>
            </a:r>
          </a:p>
        </p:txBody>
      </p:sp>
    </p:spTree>
    <p:extLst>
      <p:ext uri="{BB962C8B-B14F-4D97-AF65-F5344CB8AC3E}">
        <p14:creationId xmlns:p14="http://schemas.microsoft.com/office/powerpoint/2010/main" val="396005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bullet point here</a:t>
            </a:r>
          </a:p>
          <a:p>
            <a:r>
              <a:rPr lang="en-US" dirty="0"/>
              <a:t>Second bullet point here</a:t>
            </a:r>
          </a:p>
          <a:p>
            <a:r>
              <a:rPr lang="en-US" dirty="0"/>
              <a:t>Third bullet point here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</p:nvPr>
        </p:nvGraphicFramePr>
        <p:xfrm>
          <a:off x="6324600" y="1981200"/>
          <a:ext cx="4572000" cy="2141912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5478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478">
                <a:tc>
                  <a:txBody>
                    <a:bodyPr/>
                    <a:lstStyle/>
                    <a:p>
                      <a:r>
                        <a:rPr lang="en-US" dirty="0"/>
                        <a:t>Class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478">
                <a:tc>
                  <a:txBody>
                    <a:bodyPr/>
                    <a:lstStyle/>
                    <a:p>
                      <a:r>
                        <a:rPr lang="en-US" dirty="0"/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478">
                <a:tc>
                  <a:txBody>
                    <a:bodyPr/>
                    <a:lstStyle/>
                    <a:p>
                      <a:r>
                        <a:rPr lang="en-US" dirty="0"/>
                        <a:t>Class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546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Predicting Diamond Prices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85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5" y="288700"/>
            <a:ext cx="8014447" cy="692935"/>
          </a:xfrm>
        </p:spPr>
        <p:txBody>
          <a:bodyPr>
            <a:normAutofit/>
          </a:bodyPr>
          <a:lstStyle/>
          <a:p>
            <a:r>
              <a:rPr lang="en-US" dirty="0"/>
              <a:t>Predicting Data with unknown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D1CD07-E863-4BFB-8CD5-0F11ECE17FC7}"/>
              </a:ext>
            </a:extLst>
          </p:cNvPr>
          <p:cNvSpPr txBox="1"/>
          <p:nvPr/>
        </p:nvSpPr>
        <p:spPr>
          <a:xfrm>
            <a:off x="2855259" y="1900518"/>
            <a:ext cx="33348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on Trained Model</a:t>
            </a:r>
          </a:p>
          <a:p>
            <a:endParaRPr lang="en-US" dirty="0"/>
          </a:p>
          <a:p>
            <a:r>
              <a:rPr lang="en-US" dirty="0"/>
              <a:t>Data on Predicted model</a:t>
            </a:r>
          </a:p>
          <a:p>
            <a:r>
              <a:rPr lang="en-US" dirty="0"/>
              <a:t>Accuracy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2298C5-4DA1-4DD2-A451-18D10FE7087B}"/>
              </a:ext>
            </a:extLst>
          </p:cNvPr>
          <p:cNvSpPr txBox="1"/>
          <p:nvPr/>
        </p:nvSpPr>
        <p:spPr>
          <a:xfrm>
            <a:off x="4701988" y="4043082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Show code/graphs</a:t>
            </a:r>
          </a:p>
        </p:txBody>
      </p:sp>
    </p:spTree>
    <p:extLst>
      <p:ext uri="{BB962C8B-B14F-4D97-AF65-F5344CB8AC3E}">
        <p14:creationId xmlns:p14="http://schemas.microsoft.com/office/powerpoint/2010/main" val="413768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Vs Predicted Diamond Prices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17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4009292"/>
            <a:ext cx="9604310" cy="1283334"/>
          </a:xfrm>
        </p:spPr>
        <p:txBody>
          <a:bodyPr/>
          <a:lstStyle/>
          <a:p>
            <a:r>
              <a:rPr lang="en-US" dirty="0"/>
              <a:t>Diamonds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Mariea</a:t>
            </a:r>
            <a:r>
              <a:rPr lang="en-US" dirty="0"/>
              <a:t> </a:t>
            </a:r>
            <a:r>
              <a:rPr lang="en-US" dirty="0" err="1"/>
              <a:t>Deshommes</a:t>
            </a:r>
            <a:r>
              <a:rPr lang="en-US" dirty="0"/>
              <a:t>, Nichelle Nesbitt, Audrey Bouldin</a:t>
            </a:r>
          </a:p>
        </p:txBody>
      </p:sp>
      <p:pic>
        <p:nvPicPr>
          <p:cNvPr id="5" name="Picture 4" descr="A picture containing sky, container, glass&#10;&#10;Description automatically generated">
            <a:extLst>
              <a:ext uri="{FF2B5EF4-FFF2-40B4-BE49-F238E27FC236}">
                <a16:creationId xmlns:a16="http://schemas.microsoft.com/office/drawing/2014/main" id="{6A520622-3EBE-4709-B95F-D9029077F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117" y="689110"/>
            <a:ext cx="4412948" cy="360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7A61AF2-DBCD-48F3-9707-107F1CA9D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559534" y="2529177"/>
            <a:ext cx="3418399" cy="359393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32F993-EB96-4A32-873D-DC750AADD7D3}"/>
              </a:ext>
            </a:extLst>
          </p:cNvPr>
          <p:cNvSpPr/>
          <p:nvPr/>
        </p:nvSpPr>
        <p:spPr>
          <a:xfrm>
            <a:off x="689538" y="879040"/>
            <a:ext cx="5504329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De-Mystifying ML</a:t>
            </a:r>
          </a:p>
          <a:p>
            <a:endParaRPr lang="en-US" sz="1400" dirty="0"/>
          </a:p>
          <a:p>
            <a:r>
              <a:rPr lang="en-US" sz="1400" u="sng" dirty="0"/>
              <a:t>Find a Problem worth Solving, Analyzing, or Visualizing</a:t>
            </a: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b="1" dirty="0"/>
              <a:t>Use ML in the context of technologies learned</a:t>
            </a:r>
            <a:endParaRPr lang="en-US" sz="1400" dirty="0"/>
          </a:p>
          <a:p>
            <a:endParaRPr lang="en-US" sz="1400" u="sng" dirty="0"/>
          </a:p>
          <a:p>
            <a:r>
              <a:rPr lang="en-US" sz="1400" u="sng" dirty="0"/>
              <a:t>You must use:</a:t>
            </a: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b="1" dirty="0"/>
              <a:t>Sci-Kit Learn and/or another machine learning library</a:t>
            </a:r>
          </a:p>
          <a:p>
            <a:endParaRPr lang="en-US" sz="1400" dirty="0"/>
          </a:p>
          <a:p>
            <a:r>
              <a:rPr lang="en-US" sz="1400" u="sng" dirty="0"/>
              <a:t>You must use at least </a:t>
            </a:r>
            <a:r>
              <a:rPr lang="en-US" sz="1400" b="1" u="sng" dirty="0"/>
              <a:t>two</a:t>
            </a:r>
            <a:r>
              <a:rPr lang="en-US" sz="1400" u="sng" dirty="0"/>
              <a:t> of the below</a:t>
            </a: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b="1" dirty="0"/>
              <a:t>Python Pandas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b="1" dirty="0"/>
              <a:t>Python Matplotlib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Python </a:t>
            </a:r>
            <a:r>
              <a:rPr lang="en-US" sz="1400" dirty="0" err="1"/>
              <a:t>Tweepy</a:t>
            </a: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Python Flask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HTML/CSS/Bootstrap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JavaScript </a:t>
            </a:r>
            <a:r>
              <a:rPr lang="en-US" sz="1400" dirty="0" err="1"/>
              <a:t>Plotly</a:t>
            </a: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 err="1"/>
              <a:t>Javascript</a:t>
            </a:r>
            <a:r>
              <a:rPr lang="en-US" sz="1400" dirty="0"/>
              <a:t> D3.js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JavaScript Leaflet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MySQL Database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MongoDB Database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Google Cloud SQL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Amazon AWS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b="1" dirty="0"/>
              <a:t>Tableau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29420B1-ECDE-4292-A662-962BE1F689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994342" y="4495142"/>
            <a:ext cx="1156280" cy="92779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BA54D97-852F-4C3C-BAE1-55E148AB21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462052" y="1435064"/>
            <a:ext cx="2220860" cy="178200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5C5A70-BD26-4A08-B302-0209A16E98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346833" y="690417"/>
            <a:ext cx="2590994" cy="207900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FCF8C5B-36E8-436B-AEC9-60613F4BFD6A}"/>
              </a:ext>
            </a:extLst>
          </p:cNvPr>
          <p:cNvSpPr/>
          <p:nvPr/>
        </p:nvSpPr>
        <p:spPr>
          <a:xfrm>
            <a:off x="282574" y="285093"/>
            <a:ext cx="5504329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Project Final Criteria</a:t>
            </a:r>
          </a:p>
        </p:txBody>
      </p:sp>
    </p:spTree>
    <p:extLst>
      <p:ext uri="{BB962C8B-B14F-4D97-AF65-F5344CB8AC3E}">
        <p14:creationId xmlns:p14="http://schemas.microsoft.com/office/powerpoint/2010/main" val="55614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352" y="304801"/>
            <a:ext cx="1734671" cy="615242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352" y="984366"/>
            <a:ext cx="6687671" cy="565122"/>
          </a:xfrm>
        </p:spPr>
        <p:txBody>
          <a:bodyPr>
            <a:noAutofit/>
          </a:bodyPr>
          <a:lstStyle/>
          <a:p>
            <a:pPr fontAlgn="base"/>
            <a:r>
              <a:rPr lang="en-US" dirty="0"/>
              <a:t>To classify diamond prices using Linear Regression, Random Forrest</a:t>
            </a:r>
          </a:p>
          <a:p>
            <a:pPr fontAlgn="base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F0F7F6-EEFD-41D9-AA54-4DE34704D310}"/>
              </a:ext>
            </a:extLst>
          </p:cNvPr>
          <p:cNvSpPr/>
          <p:nvPr/>
        </p:nvSpPr>
        <p:spPr>
          <a:xfrm>
            <a:off x="457199" y="4923496"/>
            <a:ext cx="111117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</a:pPr>
            <a:r>
              <a:rPr lang="en-US" sz="2000" dirty="0"/>
              <a:t>The most familiar uses of diamonds today are as gemstones used for </a:t>
            </a:r>
            <a:r>
              <a:rPr lang="en-US" sz="2000" dirty="0">
                <a:hlinkClick r:id="rId3" tooltip="Adorn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adornment</a:t>
            </a:r>
            <a:r>
              <a:rPr lang="en-US" sz="2000" dirty="0"/>
              <a:t>, and as industrial abrasives for cutting hard materials. The markets for gem-grade and industrial-grade diamonds value diamonds differently.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A0F482-1583-4EB5-9D46-931F2B1FCF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57200" y="1740782"/>
            <a:ext cx="11187953" cy="236197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46567C-739B-44EC-9125-CEF057778502}"/>
              </a:ext>
            </a:extLst>
          </p:cNvPr>
          <p:cNvSpPr txBox="1"/>
          <p:nvPr/>
        </p:nvSpPr>
        <p:spPr>
          <a:xfrm>
            <a:off x="0" y="7043112"/>
            <a:ext cx="56477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://jantsuu.deviantart.com/art/Diamonds-are-Forever-275374376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/3.0/"/>
              </a:rPr>
              <a:t>CC BY</a:t>
            </a:r>
            <a:endParaRPr lang="en-US" sz="9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8A8A41-607B-4D2C-B737-38347C88E3A3}"/>
              </a:ext>
            </a:extLst>
          </p:cNvPr>
          <p:cNvSpPr/>
          <p:nvPr/>
        </p:nvSpPr>
        <p:spPr>
          <a:xfrm>
            <a:off x="291352" y="4328461"/>
            <a:ext cx="113538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1800"/>
              </a:spcBef>
              <a:buClr>
                <a:srgbClr val="D15A3E">
                  <a:lumMod val="75000"/>
                </a:srgbClr>
              </a:buClr>
              <a:buSzPct val="100000"/>
            </a:pPr>
            <a:r>
              <a:rPr lang="en-US" sz="2000" dirty="0">
                <a:solidFill>
                  <a:srgbClr val="2D2E2D"/>
                </a:solidFill>
              </a:rPr>
              <a:t>Diamond is a solid form of pure carbon with its atoms arranged in a crystal.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30034-3E61-4630-A0E3-A32AC686A97B}"/>
              </a:ext>
            </a:extLst>
          </p:cNvPr>
          <p:cNvSpPr txBox="1"/>
          <p:nvPr/>
        </p:nvSpPr>
        <p:spPr>
          <a:xfrm>
            <a:off x="8288887" y="5887168"/>
            <a:ext cx="3280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https://en.wikipedia.org/wiki/Diamond</a:t>
            </a:r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athletic game, monitor, sport, sitting&#10;&#10;Description automatically generated">
            <a:extLst>
              <a:ext uri="{FF2B5EF4-FFF2-40B4-BE49-F238E27FC236}">
                <a16:creationId xmlns:a16="http://schemas.microsoft.com/office/drawing/2014/main" id="{03DD3002-EFE5-462C-A95B-55E31DA29C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24" t="2812" r="9665" b="6115"/>
          <a:stretch/>
        </p:blipFill>
        <p:spPr>
          <a:xfrm>
            <a:off x="7741884" y="1009536"/>
            <a:ext cx="4001881" cy="363972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9B47576-92BD-4376-99D9-DE16A0A11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202" y="973826"/>
            <a:ext cx="7217471" cy="5510983"/>
          </a:xfrm>
        </p:spPr>
        <p:txBody>
          <a:bodyPr>
            <a:noAutofit/>
          </a:bodyPr>
          <a:lstStyle/>
          <a:p>
            <a:pPr fontAlgn="base">
              <a:spcBef>
                <a:spcPts val="1400"/>
              </a:spcBef>
            </a:pPr>
            <a:r>
              <a:rPr lang="en-US" dirty="0"/>
              <a:t>Carat = Carat weight of the diamond</a:t>
            </a:r>
          </a:p>
          <a:p>
            <a:pPr fontAlgn="base">
              <a:spcBef>
                <a:spcPts val="1400"/>
              </a:spcBef>
            </a:pPr>
            <a:r>
              <a:rPr lang="en-US" sz="1800" dirty="0">
                <a:solidFill>
                  <a:srgbClr val="2D2E2D"/>
                </a:solidFill>
              </a:rPr>
              <a:t>Cut = Describe cut quality of the diamond. Quality in increasing order Fair, Good, Very Good, Premium, Ideal</a:t>
            </a:r>
          </a:p>
          <a:p>
            <a:pPr fontAlgn="base">
              <a:spcBef>
                <a:spcPts val="1400"/>
              </a:spcBef>
            </a:pPr>
            <a:r>
              <a:rPr lang="en-US" sz="1800" dirty="0">
                <a:solidFill>
                  <a:srgbClr val="2D2E2D"/>
                </a:solidFill>
              </a:rPr>
              <a:t>Color = Color of the diamond, with D being the best and J the worst</a:t>
            </a:r>
          </a:p>
          <a:p>
            <a:pPr fontAlgn="base">
              <a:spcBef>
                <a:spcPts val="1400"/>
              </a:spcBef>
            </a:pPr>
            <a:r>
              <a:rPr lang="en-US" sz="1800" dirty="0">
                <a:solidFill>
                  <a:srgbClr val="2D2E2D"/>
                </a:solidFill>
              </a:rPr>
              <a:t>Clarity = How obvious inclusions are within the diamond:(in order from best to worst, FL = flawless, I3= level 3 inclusions) FL,IF, VVS1, VVS2, VS1, VS2, SI1, SI2, I1, I2, I3</a:t>
            </a:r>
          </a:p>
          <a:p>
            <a:pPr fontAlgn="base">
              <a:spcBef>
                <a:spcPts val="1400"/>
              </a:spcBef>
            </a:pPr>
            <a:r>
              <a:rPr lang="en-US" sz="1800" dirty="0">
                <a:solidFill>
                  <a:srgbClr val="2D2E2D"/>
                </a:solidFill>
              </a:rPr>
              <a:t>Depth = depth % :The height of a diamond, measured from the culet to the table, divided by its average girdle diameter</a:t>
            </a:r>
          </a:p>
          <a:p>
            <a:pPr fontAlgn="base">
              <a:spcBef>
                <a:spcPts val="1400"/>
              </a:spcBef>
            </a:pPr>
            <a:r>
              <a:rPr lang="en-US" sz="1800" dirty="0">
                <a:solidFill>
                  <a:srgbClr val="2D2E2D"/>
                </a:solidFill>
              </a:rPr>
              <a:t>Table = table%: The width of the diamond's table expressed as a percentage of its average diameter</a:t>
            </a:r>
          </a:p>
          <a:p>
            <a:pPr fontAlgn="base">
              <a:spcBef>
                <a:spcPts val="1400"/>
              </a:spcBef>
            </a:pPr>
            <a:r>
              <a:rPr lang="en-US" sz="1800" dirty="0">
                <a:solidFill>
                  <a:srgbClr val="2D2E2D"/>
                </a:solidFill>
              </a:rPr>
              <a:t>X = length mm</a:t>
            </a:r>
          </a:p>
          <a:p>
            <a:pPr fontAlgn="base">
              <a:spcBef>
                <a:spcPts val="1400"/>
              </a:spcBef>
            </a:pPr>
            <a:r>
              <a:rPr lang="en-US" sz="1800" dirty="0">
                <a:solidFill>
                  <a:srgbClr val="2D2E2D"/>
                </a:solidFill>
              </a:rPr>
              <a:t>Y = width mm</a:t>
            </a:r>
          </a:p>
          <a:p>
            <a:pPr fontAlgn="base">
              <a:spcBef>
                <a:spcPts val="1400"/>
              </a:spcBef>
            </a:pPr>
            <a:r>
              <a:rPr lang="en-US" sz="1800" dirty="0">
                <a:solidFill>
                  <a:srgbClr val="2D2E2D"/>
                </a:solidFill>
              </a:rPr>
              <a:t>Z = depth mm</a:t>
            </a: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>
              <a:solidFill>
                <a:srgbClr val="2D2E2D"/>
              </a:solidFill>
            </a:endParaRPr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1979B2-9AE5-42CC-9FF9-DDBBDF1B6420}"/>
              </a:ext>
            </a:extLst>
          </p:cNvPr>
          <p:cNvSpPr/>
          <p:nvPr/>
        </p:nvSpPr>
        <p:spPr>
          <a:xfrm>
            <a:off x="150753" y="304313"/>
            <a:ext cx="3759362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Diamond Features</a:t>
            </a:r>
          </a:p>
        </p:txBody>
      </p:sp>
    </p:spTree>
    <p:extLst>
      <p:ext uri="{BB962C8B-B14F-4D97-AF65-F5344CB8AC3E}">
        <p14:creationId xmlns:p14="http://schemas.microsoft.com/office/powerpoint/2010/main" val="411200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ETL Process</a:t>
            </a:r>
          </a:p>
        </p:txBody>
      </p:sp>
      <p:graphicFrame>
        <p:nvGraphicFramePr>
          <p:cNvPr id="4" name="Content Placeholder 3" descr="Process Arrows diagram showing 3 steps arranged from left to right with task descriptions for each group">
            <a:extLst>
              <a:ext uri="{FF2B5EF4-FFF2-40B4-BE49-F238E27FC236}">
                <a16:creationId xmlns:a16="http://schemas.microsoft.com/office/drawing/2014/main" id="{4538B41E-C512-4C60-B7F3-86218C398D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2983278"/>
              </p:ext>
            </p:extLst>
          </p:nvPr>
        </p:nvGraphicFramePr>
        <p:xfrm>
          <a:off x="1223684" y="833717"/>
          <a:ext cx="96012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82" y="239370"/>
            <a:ext cx="2944906" cy="644827"/>
          </a:xfrm>
        </p:spPr>
        <p:txBody>
          <a:bodyPr/>
          <a:lstStyle/>
          <a:p>
            <a:r>
              <a:rPr lang="en-US" dirty="0"/>
              <a:t>EXTRACTING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0D1387-0D80-4A1A-A96F-FA7C37F7A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988" y="188401"/>
            <a:ext cx="8511988" cy="37336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ED412AC-BCDE-4335-B62B-B315DB206B8C}"/>
              </a:ext>
            </a:extLst>
          </p:cNvPr>
          <p:cNvSpPr/>
          <p:nvPr/>
        </p:nvSpPr>
        <p:spPr>
          <a:xfrm>
            <a:off x="470647" y="3886271"/>
            <a:ext cx="962809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tlas Grotesk"/>
              </a:rPr>
              <a:t>A data frame with 53940 rows and 10 variables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tlas Grotesk"/>
              </a:rPr>
              <a:t>Price </a:t>
            </a:r>
            <a:r>
              <a:rPr lang="en-US" dirty="0" err="1">
                <a:latin typeface="Atlas Grotesk"/>
              </a:rPr>
              <a:t>price</a:t>
            </a:r>
            <a:r>
              <a:rPr lang="en-US" dirty="0">
                <a:latin typeface="Atlas Grotesk"/>
              </a:rPr>
              <a:t> in US dollars (\$326--\$18,823)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tlas Grotesk"/>
              </a:rPr>
              <a:t>carat weight of the diamond (0.2--5.01)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tlas Grotesk"/>
              </a:rPr>
              <a:t>x length in mm (0--10.74)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tlas Grotesk"/>
              </a:rPr>
              <a:t>y width in mm (0--58.9)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tlas Grotesk"/>
              </a:rPr>
              <a:t>z depth in mm (0--31.8)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tlas Grotesk"/>
              </a:rPr>
              <a:t>depth total depth percentage = z / mean(x, y) = 2 * z / (x + y) (43--79)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tlas Grotesk"/>
              </a:rPr>
              <a:t>table width of top of diamond relative to widest point (43--95)</a:t>
            </a:r>
            <a:endParaRPr lang="en-US" b="0" i="0" dirty="0">
              <a:effectLst/>
              <a:latin typeface="Atlas Grotesk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7DE011-A474-460A-A447-15DAF4B480D0}"/>
              </a:ext>
            </a:extLst>
          </p:cNvPr>
          <p:cNvSpPr/>
          <p:nvPr/>
        </p:nvSpPr>
        <p:spPr>
          <a:xfrm>
            <a:off x="403412" y="1166585"/>
            <a:ext cx="22833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tlas Grotesk"/>
              </a:rPr>
              <a:t>(quantitative specifics </a:t>
            </a:r>
          </a:p>
          <a:p>
            <a:pPr algn="ctr"/>
            <a:r>
              <a:rPr lang="en-US" dirty="0">
                <a:latin typeface="Atlas Grotesk"/>
              </a:rPr>
              <a:t>shown below):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EE8265-D627-47E4-8CEB-69A02B33AD33}"/>
              </a:ext>
            </a:extLst>
          </p:cNvPr>
          <p:cNvSpPr/>
          <p:nvPr/>
        </p:nvSpPr>
        <p:spPr>
          <a:xfrm>
            <a:off x="8217883" y="5917596"/>
            <a:ext cx="33741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https://www.kaggle.com/shivam2503/diamonds</a:t>
            </a:r>
          </a:p>
        </p:txBody>
      </p:sp>
    </p:spTree>
    <p:extLst>
      <p:ext uri="{BB962C8B-B14F-4D97-AF65-F5344CB8AC3E}">
        <p14:creationId xmlns:p14="http://schemas.microsoft.com/office/powerpoint/2010/main" val="151248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5" y="288700"/>
            <a:ext cx="6387353" cy="692935"/>
          </a:xfrm>
        </p:spPr>
        <p:txBody>
          <a:bodyPr>
            <a:normAutofit/>
          </a:bodyPr>
          <a:lstStyle/>
          <a:p>
            <a:r>
              <a:rPr lang="en-US" dirty="0"/>
              <a:t>Graph of Cut, Color, and Clarity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258598-136F-413F-8E5B-ABFC2508F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9433"/>
            <a:ext cx="12192000" cy="631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1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0F2F0B6-AE68-45D6-872C-AFDAACED590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3899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7430</TotalTime>
  <Words>545</Words>
  <Application>Microsoft Office PowerPoint</Application>
  <PresentationFormat>Widescreen</PresentationFormat>
  <Paragraphs>124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Atlas Grotesk</vt:lpstr>
      <vt:lpstr>Wingdings</vt:lpstr>
      <vt:lpstr>Diamond Grid 16x9</vt:lpstr>
      <vt:lpstr>PowerPoint Presentation</vt:lpstr>
      <vt:lpstr>Diamonds</vt:lpstr>
      <vt:lpstr>PowerPoint Presentation</vt:lpstr>
      <vt:lpstr>Goal</vt:lpstr>
      <vt:lpstr>PowerPoint Presentation</vt:lpstr>
      <vt:lpstr>ETL Process</vt:lpstr>
      <vt:lpstr>EXTRACTING</vt:lpstr>
      <vt:lpstr>Graph of Cut, Color, and Clarity</vt:lpstr>
      <vt:lpstr>PowerPoint Presentation</vt:lpstr>
      <vt:lpstr>TRANSPOSE</vt:lpstr>
      <vt:lpstr>LOAD</vt:lpstr>
      <vt:lpstr>Machine Learning</vt:lpstr>
      <vt:lpstr>CLASSIFICATION ALGORITHMS w/ Python</vt:lpstr>
      <vt:lpstr>Machine Learning</vt:lpstr>
      <vt:lpstr>Predicting Diamond Prices</vt:lpstr>
      <vt:lpstr>Predicting Data with unknown</vt:lpstr>
      <vt:lpstr>Sample Vs Predicted Diamond Prices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OfficialDiamondsSlides</dc:title>
  <dc:creator>Audrey Bouldin</dc:creator>
  <cp:lastModifiedBy>Audrey Bouldin</cp:lastModifiedBy>
  <cp:revision>43</cp:revision>
  <dcterms:created xsi:type="dcterms:W3CDTF">2019-03-09T16:58:20Z</dcterms:created>
  <dcterms:modified xsi:type="dcterms:W3CDTF">2019-07-14T20:00:51Z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